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Nuni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bold.fntdata"/><Relationship Id="rId30" Type="http://schemas.openxmlformats.org/officeDocument/2006/relationships/font" Target="fonts/Nunito-regular.fntdata"/><Relationship Id="rId11" Type="http://schemas.openxmlformats.org/officeDocument/2006/relationships/slide" Target="slides/slide6.xml"/><Relationship Id="rId33" Type="http://schemas.openxmlformats.org/officeDocument/2006/relationships/font" Target="fonts/Nunito-boldItalic.fntdata"/><Relationship Id="rId10" Type="http://schemas.openxmlformats.org/officeDocument/2006/relationships/slide" Target="slides/slide5.xml"/><Relationship Id="rId32" Type="http://schemas.openxmlformats.org/officeDocument/2006/relationships/font" Target="fonts/Nuni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019d1695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019d1695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19d1695d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019d1695d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019d1695d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019d1695d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017f3d2e7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017f3d2e7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019d1695df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019d1695d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0190277c9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0190277c9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0190277c9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0190277c9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019d1695d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019d1695d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0190277c9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0190277c9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019d1695d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019d1695d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17f3d2e74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17f3d2e7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019d1695d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019d1695d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17f3d2e74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17f3d2e74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17f3d2e74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17f3d2e74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0190277c9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0190277c9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17f3d2e74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017f3d2e74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19d1695d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019d1695d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19d1695d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19d1695d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019d1695d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019d1695d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4172075" y="409025"/>
            <a:ext cx="4611900" cy="22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620">
                <a:solidFill>
                  <a:srgbClr val="000000"/>
                </a:solidFill>
              </a:rPr>
              <a:t>Хакатон “</a:t>
            </a:r>
            <a:r>
              <a:rPr b="1" lang="ru" sz="2620">
                <a:solidFill>
                  <a:srgbClr val="000000"/>
                </a:solidFill>
              </a:rPr>
              <a:t>Сельское хозяйство. Охрана окружающей среды. Фудтех”</a:t>
            </a:r>
            <a:endParaRPr b="1" sz="2620">
              <a:solidFill>
                <a:srgbClr val="000000"/>
              </a:solidFill>
            </a:endParaRPr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615650" y="2400687"/>
            <a:ext cx="5912700" cy="13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000000"/>
                </a:solidFill>
              </a:rPr>
              <a:t>Кейс 4.</a:t>
            </a:r>
            <a:endParaRPr b="1" sz="2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000000"/>
                </a:solidFill>
              </a:rPr>
              <a:t>«Опасные отходы»</a:t>
            </a:r>
            <a:endParaRPr b="1" sz="2400">
              <a:solidFill>
                <a:srgbClr val="000000"/>
              </a:solidFill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4033200" y="3497175"/>
            <a:ext cx="1077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Автоботы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185175" y="2116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Интерфейс автомата для приёма опасных отходов</a:t>
            </a:r>
            <a:endParaRPr/>
          </a:p>
        </p:txBody>
      </p:sp>
      <p:sp>
        <p:nvSpPr>
          <p:cNvPr id="193" name="Google Shape;193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725" y="1336400"/>
            <a:ext cx="8108551" cy="323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50" y="1030475"/>
            <a:ext cx="8144700" cy="32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125" y="904875"/>
            <a:ext cx="411480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/>
          <p:nvPr>
            <p:ph type="title"/>
          </p:nvPr>
        </p:nvSpPr>
        <p:spPr>
          <a:xfrm>
            <a:off x="214325" y="2193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Интерфейс мобильного приложения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210" name="Google Shape;21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5251" y="911700"/>
            <a:ext cx="2330513" cy="366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625" y="911700"/>
            <a:ext cx="2344028" cy="366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2803" y="911700"/>
            <a:ext cx="2345694" cy="366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726" y="505675"/>
            <a:ext cx="2653975" cy="413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6225" y="505675"/>
            <a:ext cx="2653975" cy="4132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/>
        </p:nvSpPr>
        <p:spPr>
          <a:xfrm>
            <a:off x="209900" y="209900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4</a:t>
            </a: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)  Статистика вклада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4" name="Google Shape;224;p27"/>
          <p:cNvSpPr txBox="1"/>
          <p:nvPr/>
        </p:nvSpPr>
        <p:spPr>
          <a:xfrm>
            <a:off x="449500" y="1205925"/>
            <a:ext cx="56859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Необходимо показывать, что человек вносит свой весомый вклад в развитие экологии: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Статистика утилизации на данный момент;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Его количество утилизированного товара и %;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Его рейтинг среди других (соревновательный дух);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Показ проблем, существующих на данный момент.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5" name="Google Shape;2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7425" y="1205925"/>
            <a:ext cx="2416499" cy="2416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 txBox="1"/>
          <p:nvPr>
            <p:ph type="title"/>
          </p:nvPr>
        </p:nvSpPr>
        <p:spPr>
          <a:xfrm>
            <a:off x="212175" y="2208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5)  Реклама системы утилизации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31" name="Google Shape;231;p28"/>
          <p:cNvSpPr txBox="1"/>
          <p:nvPr/>
        </p:nvSpPr>
        <p:spPr>
          <a:xfrm>
            <a:off x="459875" y="1321050"/>
            <a:ext cx="49056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Для рекламирования нашей системы утилизации возможны следующие способы: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Надпись на этикетках утилизируемых товаров;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Подпись возможной сэкономленной суммы и помощи миру(в цифрах) на чеке;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Баннеры при входе или выходе из магазинов/почтовых отделений;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Промоутеры на улице с листовками.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2" name="Google Shape;23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325" y="1686788"/>
            <a:ext cx="3146525" cy="1769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075" y="1113125"/>
            <a:ext cx="8559850" cy="362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9"/>
          <p:cNvSpPr txBox="1"/>
          <p:nvPr/>
        </p:nvSpPr>
        <p:spPr>
          <a:xfrm>
            <a:off x="214725" y="194300"/>
            <a:ext cx="5889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Варианты плакатов</a:t>
            </a:r>
            <a:endParaRPr b="1" sz="3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/>
          <p:nvPr>
            <p:ph type="title"/>
          </p:nvPr>
        </p:nvSpPr>
        <p:spPr>
          <a:xfrm>
            <a:off x="200275" y="208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Дорожная карта проекта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245" name="Google Shape;245;p30"/>
          <p:cNvPicPr preferRelativeResize="0"/>
          <p:nvPr/>
        </p:nvPicPr>
        <p:blipFill rotWithShape="1">
          <a:blip r:embed="rId3">
            <a:alphaModFix/>
          </a:blip>
          <a:srcRect b="0" l="996" r="1280" t="0"/>
          <a:stretch/>
        </p:blipFill>
        <p:spPr>
          <a:xfrm>
            <a:off x="252738" y="1131500"/>
            <a:ext cx="8638526" cy="345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/>
          <p:nvPr>
            <p:ph type="title"/>
          </p:nvPr>
        </p:nvSpPr>
        <p:spPr>
          <a:xfrm>
            <a:off x="195375" y="2320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Экономика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51" name="Google Shape;251;p31"/>
          <p:cNvSpPr txBox="1"/>
          <p:nvPr>
            <p:ph idx="1" type="body"/>
          </p:nvPr>
        </p:nvSpPr>
        <p:spPr>
          <a:xfrm>
            <a:off x="328450" y="917025"/>
            <a:ext cx="5633100" cy="13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ru" sz="1700">
                <a:solidFill>
                  <a:srgbClr val="000000"/>
                </a:solidFill>
              </a:rPr>
              <a:t>В стоимость продукции с 1-2 категорией опасности отходов может быть включена надбавка за утилизацию (психология с тележками в супермаркетах).</a:t>
            </a:r>
            <a:endParaRPr sz="1700">
              <a:solidFill>
                <a:srgbClr val="000000"/>
              </a:solidFill>
            </a:endParaRPr>
          </a:p>
        </p:txBody>
      </p:sp>
      <p:sp>
        <p:nvSpPr>
          <p:cNvPr id="252" name="Google Shape;252;p31"/>
          <p:cNvSpPr txBox="1"/>
          <p:nvPr/>
        </p:nvSpPr>
        <p:spPr>
          <a:xfrm>
            <a:off x="531725" y="2409900"/>
            <a:ext cx="5889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Денежное возмещение: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б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атареек - 5.000 руб. 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градусников - 10.000 руб. 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аккумулятор - 37.000 руб 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лампочек - 5.000 руб. .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3" name="Google Shape;2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1548" y="1526748"/>
            <a:ext cx="2714700" cy="181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329700" y="292875"/>
            <a:ext cx="7619700" cy="9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Проблематика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36" name="Google Shape;136;p14"/>
          <p:cNvSpPr txBox="1"/>
          <p:nvPr/>
        </p:nvSpPr>
        <p:spPr>
          <a:xfrm>
            <a:off x="732175" y="1421650"/>
            <a:ext cx="79611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2627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Только 1,5% отходов I и II классов опасности обезвреживают и утилизируют. Все остальное – а это около 400 тыс. т. опасных веществ в год – накапливается. Эти промышленные и бытовые отходы наносят непоправимый вред окружающей среде.</a:t>
            </a:r>
            <a:endParaRPr sz="1700">
              <a:solidFill>
                <a:srgbClr val="2627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333333"/>
                </a:solidFill>
                <a:highlight>
                  <a:srgbClr val="FFFFFF"/>
                </a:highlight>
              </a:rPr>
              <a:t>©ecologyofrussia.ru</a:t>
            </a:r>
            <a:endParaRPr sz="1100">
              <a:solidFill>
                <a:srgbClr val="2627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/>
          <p:nvPr/>
        </p:nvSpPr>
        <p:spPr>
          <a:xfrm>
            <a:off x="2246250" y="2248500"/>
            <a:ext cx="465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Спасибо за внимание!</a:t>
            </a:r>
            <a:endParaRPr b="1" sz="3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366075" y="292875"/>
            <a:ext cx="7519200" cy="6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Цель</a:t>
            </a:r>
            <a:endParaRPr b="1" sz="4200"/>
          </a:p>
        </p:txBody>
      </p:sp>
      <p:sp>
        <p:nvSpPr>
          <p:cNvPr id="142" name="Google Shape;142;p15"/>
          <p:cNvSpPr txBox="1"/>
          <p:nvPr/>
        </p:nvSpPr>
        <p:spPr>
          <a:xfrm>
            <a:off x="647700" y="1556125"/>
            <a:ext cx="76626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О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пределить, каким образом наиболее качественно и безопасно организовать накопление, сбор и утилизацию отходов 1-2 класса опасности образованных в жилых районах с учетом всех заинтересованных сторон. 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402700" y="329475"/>
            <a:ext cx="7288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Идея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585725" y="1121400"/>
            <a:ext cx="7395000" cy="29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Мотивировать людей правильно утилизировать отходы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с помощью: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Денежного вознаграждения;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Системы лояльности;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Пунктов приема;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Статистики вклада;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Рекламы системы утилизации.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225" y="1592689"/>
            <a:ext cx="4053873" cy="2725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/>
        </p:nvSpPr>
        <p:spPr>
          <a:xfrm>
            <a:off x="342850" y="322400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1)  Денежное вознаграждение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768775" y="1171475"/>
            <a:ext cx="47043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Примерная стоимость единиц товара (может варьироваться от региона):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Батарейка - 5 руб. 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Градусник - 10 руб. 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Аккумулятор - 37 руб./кг 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Лампы - 5 руб. 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…. 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" name="Google Shape;15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5775" y="1598425"/>
            <a:ext cx="3366125" cy="2241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/>
        </p:nvSpPr>
        <p:spPr>
          <a:xfrm>
            <a:off x="467950" y="275575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2) Система лояльности</a:t>
            </a:r>
            <a:endParaRPr b="1" sz="25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253225" y="1596300"/>
            <a:ext cx="56823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Получение накопительных баллов за сдачу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Накопительные карты (Семейные карты);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обменять баллы на купоны;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потратить баллы на покупку в магазине.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3" name="Google Shape;16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1599" y="1422601"/>
            <a:ext cx="3115652" cy="19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/>
          <p:nvPr/>
        </p:nvSpPr>
        <p:spPr>
          <a:xfrm>
            <a:off x="434375" y="340700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3)  </a:t>
            </a: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Пункты приема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9" name="Google Shape;169;p19"/>
          <p:cNvSpPr txBox="1"/>
          <p:nvPr/>
        </p:nvSpPr>
        <p:spPr>
          <a:xfrm>
            <a:off x="858950" y="2156375"/>
            <a:ext cx="5889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Обособленные точки сбора;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Передвижные точки сбора.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0" name="Google Shape;17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4250" y="2699575"/>
            <a:ext cx="3241301" cy="208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5976" y="438450"/>
            <a:ext cx="3137860" cy="208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195375" y="2116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Обособленные точки сбора</a:t>
            </a:r>
            <a:endParaRPr b="1"/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3088" y="1430088"/>
            <a:ext cx="2993075" cy="1683612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0"/>
          <p:cNvSpPr txBox="1"/>
          <p:nvPr/>
        </p:nvSpPr>
        <p:spPr>
          <a:xfrm>
            <a:off x="5812438" y="3113700"/>
            <a:ext cx="277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alibri"/>
                <a:ea typeface="Calibri"/>
                <a:cs typeface="Calibri"/>
                <a:sym typeface="Calibri"/>
              </a:rPr>
              <a:t>Рис. 1 Концепция</a:t>
            </a:r>
            <a:r>
              <a:rPr lang="ru" sz="1200">
                <a:latin typeface="Calibri"/>
                <a:ea typeface="Calibri"/>
                <a:cs typeface="Calibri"/>
                <a:sym typeface="Calibri"/>
              </a:rPr>
              <a:t> автомата-приемника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0"/>
          <p:cNvSpPr txBox="1"/>
          <p:nvPr/>
        </p:nvSpPr>
        <p:spPr>
          <a:xfrm>
            <a:off x="1298650" y="1615650"/>
            <a:ext cx="20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0"/>
          <p:cNvSpPr txBox="1"/>
          <p:nvPr/>
        </p:nvSpPr>
        <p:spPr>
          <a:xfrm>
            <a:off x="532725" y="1355700"/>
            <a:ext cx="47130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Сдача и сортировка отходов;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Встроенное программное обеспечение;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Возможность просмотра статистики;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Вознаграждение;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Привязка автоматов-приемщиков к системе лояльности;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Получение наличных или баллов на счет в личном кабинете в системе лояльности;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Расположение вблизи ТЦ, магазинов, жилых домов.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205600" y="201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Передвижные точки сбора</a:t>
            </a:r>
            <a:endParaRPr b="1"/>
          </a:p>
        </p:txBody>
      </p:sp>
      <p:pic>
        <p:nvPicPr>
          <p:cNvPr id="186" name="Google Shape;18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3425" y="1376751"/>
            <a:ext cx="3261651" cy="217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1"/>
          <p:cNvSpPr txBox="1"/>
          <p:nvPr/>
        </p:nvSpPr>
        <p:spPr>
          <a:xfrm>
            <a:off x="644200" y="1754825"/>
            <a:ext cx="469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Мобильные пункты для обслуживания </a:t>
            </a: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малонаселенных</a:t>
            </a: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 районов;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Регламентированный маршрут с пунктами назначения и временем стоянки.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